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740" y="4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7D05A-5007-4AB5-A2FA-9F3DA4B43CDF}" type="datetimeFigureOut">
              <a:rPr lang="ru-RU" smtClean="0"/>
              <a:pPr/>
              <a:t>25.06.2015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76A5B-7FBA-4FEA-98D1-64AE9C3BE8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7D05A-5007-4AB5-A2FA-9F3DA4B43CDF}" type="datetimeFigureOut">
              <a:rPr lang="ru-RU" smtClean="0"/>
              <a:pPr/>
              <a:t>25.06.2015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76A5B-7FBA-4FEA-98D1-64AE9C3BE8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7D05A-5007-4AB5-A2FA-9F3DA4B43CDF}" type="datetimeFigureOut">
              <a:rPr lang="ru-RU" smtClean="0"/>
              <a:pPr/>
              <a:t>25.06.2015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76A5B-7FBA-4FEA-98D1-64AE9C3BE8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7D05A-5007-4AB5-A2FA-9F3DA4B43CDF}" type="datetimeFigureOut">
              <a:rPr lang="ru-RU" smtClean="0"/>
              <a:pPr/>
              <a:t>25.06.2015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76A5B-7FBA-4FEA-98D1-64AE9C3BE8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7D05A-5007-4AB5-A2FA-9F3DA4B43CDF}" type="datetimeFigureOut">
              <a:rPr lang="ru-RU" smtClean="0"/>
              <a:pPr/>
              <a:t>25.06.2015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76A5B-7FBA-4FEA-98D1-64AE9C3BE8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7D05A-5007-4AB5-A2FA-9F3DA4B43CDF}" type="datetimeFigureOut">
              <a:rPr lang="ru-RU" smtClean="0"/>
              <a:pPr/>
              <a:t>25.06.2015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76A5B-7FBA-4FEA-98D1-64AE9C3BE8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7D05A-5007-4AB5-A2FA-9F3DA4B43CDF}" type="datetimeFigureOut">
              <a:rPr lang="ru-RU" smtClean="0"/>
              <a:pPr/>
              <a:t>25.06.2015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76A5B-7FBA-4FEA-98D1-64AE9C3BE8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7D05A-5007-4AB5-A2FA-9F3DA4B43CDF}" type="datetimeFigureOut">
              <a:rPr lang="ru-RU" smtClean="0"/>
              <a:pPr/>
              <a:t>25.06.2015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76A5B-7FBA-4FEA-98D1-64AE9C3BE8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7D05A-5007-4AB5-A2FA-9F3DA4B43CDF}" type="datetimeFigureOut">
              <a:rPr lang="ru-RU" smtClean="0"/>
              <a:pPr/>
              <a:t>25.06.2015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76A5B-7FBA-4FEA-98D1-64AE9C3BE8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7D05A-5007-4AB5-A2FA-9F3DA4B43CDF}" type="datetimeFigureOut">
              <a:rPr lang="ru-RU" smtClean="0"/>
              <a:pPr/>
              <a:t>25.06.2015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76A5B-7FBA-4FEA-98D1-64AE9C3BE8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7D05A-5007-4AB5-A2FA-9F3DA4B43CDF}" type="datetimeFigureOut">
              <a:rPr lang="ru-RU" smtClean="0"/>
              <a:pPr/>
              <a:t>25.06.2015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76A5B-7FBA-4FEA-98D1-64AE9C3BE8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57D05A-5007-4AB5-A2FA-9F3DA4B43CDF}" type="datetimeFigureOut">
              <a:rPr lang="ru-RU" smtClean="0"/>
              <a:pPr/>
              <a:t>25.06.2015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76A5B-7FBA-4FEA-98D1-64AE9C3BE8E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69598" y="1626935"/>
            <a:ext cx="32287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БОРИС ЛЁВИН</a:t>
            </a:r>
            <a:endParaRPr lang="ru-RU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2923079"/>
            <a:ext cx="89644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«Современная 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парадигма профессионального железнодорожного образования: условия и перспективы 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реализации»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23978" y="771550"/>
            <a:ext cx="7848872" cy="19442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ru-RU" sz="2000" b="1" dirty="0" smtClean="0">
              <a:solidFill>
                <a:schemeClr val="tx1"/>
              </a:solidFill>
            </a:endParaRPr>
          </a:p>
          <a:p>
            <a:pPr algn="ctr">
              <a:lnSpc>
                <a:spcPts val="2400"/>
              </a:lnSpc>
            </a:pPr>
            <a:r>
              <a:rPr lang="ru-RU" sz="2000" b="1" dirty="0" smtClean="0">
                <a:solidFill>
                  <a:schemeClr val="tx1"/>
                </a:solidFill>
              </a:rPr>
              <a:t>ТРАНСПОРТУ НАСТОЯЩЕГО И БУДУЩЕГО НУЖЕН СПЕЦИАЛИСТ </a:t>
            </a:r>
            <a:r>
              <a:rPr lang="ru-RU" sz="2000" b="1" dirty="0" smtClean="0">
                <a:solidFill>
                  <a:srgbClr val="FF0000"/>
                </a:solidFill>
              </a:rPr>
              <a:t>«4 П»:</a:t>
            </a:r>
          </a:p>
          <a:p>
            <a:pPr algn="ctr">
              <a:lnSpc>
                <a:spcPts val="2400"/>
              </a:lnSpc>
            </a:pPr>
            <a:endParaRPr lang="ru-RU" sz="2000" b="1" dirty="0" smtClean="0">
              <a:solidFill>
                <a:srgbClr val="FF0000"/>
              </a:solidFill>
            </a:endParaRPr>
          </a:p>
          <a:p>
            <a:pPr algn="ctr">
              <a:lnSpc>
                <a:spcPts val="2480"/>
              </a:lnSpc>
            </a:pPr>
            <a:r>
              <a:rPr lang="ru-RU" sz="2400" b="1" i="1" dirty="0" smtClean="0">
                <a:solidFill>
                  <a:srgbClr val="FF0000"/>
                </a:solidFill>
              </a:rPr>
              <a:t>П</a:t>
            </a:r>
            <a:r>
              <a:rPr lang="ru-RU" sz="2000" b="1" dirty="0" smtClean="0">
                <a:solidFill>
                  <a:schemeClr val="tx1"/>
                </a:solidFill>
              </a:rPr>
              <a:t> РОФЕССИОНАЛ</a:t>
            </a:r>
          </a:p>
          <a:p>
            <a:pPr>
              <a:lnSpc>
                <a:spcPts val="2480"/>
              </a:lnSpc>
            </a:pPr>
            <a:r>
              <a:rPr lang="ru-RU" sz="2400" b="1" i="1" dirty="0" smtClean="0">
                <a:solidFill>
                  <a:srgbClr val="FF0000"/>
                </a:solidFill>
              </a:rPr>
              <a:t>                                          П</a:t>
            </a:r>
            <a:r>
              <a:rPr lang="ru-RU" sz="2000" b="1" dirty="0" smtClean="0">
                <a:solidFill>
                  <a:schemeClr val="tx1"/>
                </a:solidFill>
              </a:rPr>
              <a:t> РАКТИК</a:t>
            </a:r>
          </a:p>
          <a:p>
            <a:pPr>
              <a:lnSpc>
                <a:spcPts val="2480"/>
              </a:lnSpc>
            </a:pPr>
            <a:r>
              <a:rPr lang="ru-RU" sz="2400" b="1" i="1" dirty="0" smtClean="0">
                <a:solidFill>
                  <a:srgbClr val="FF0000"/>
                </a:solidFill>
              </a:rPr>
              <a:t>                                          П</a:t>
            </a:r>
            <a:r>
              <a:rPr lang="ru-RU" sz="2000" b="1" dirty="0" smtClean="0">
                <a:solidFill>
                  <a:schemeClr val="tx1"/>
                </a:solidFill>
              </a:rPr>
              <a:t> РАГМАТИК</a:t>
            </a:r>
          </a:p>
          <a:p>
            <a:pPr>
              <a:lnSpc>
                <a:spcPts val="2480"/>
              </a:lnSpc>
            </a:pPr>
            <a:r>
              <a:rPr lang="ru-RU" sz="2400" b="1" i="1" dirty="0" smtClean="0">
                <a:solidFill>
                  <a:schemeClr val="tx1"/>
                </a:solidFill>
              </a:rPr>
              <a:t>                                          </a:t>
            </a:r>
            <a:r>
              <a:rPr lang="ru-RU" sz="2400" b="1" i="1" dirty="0" smtClean="0">
                <a:solidFill>
                  <a:srgbClr val="FF0000"/>
                </a:solidFill>
              </a:rPr>
              <a:t>П</a:t>
            </a:r>
            <a:r>
              <a:rPr lang="ru-RU" sz="2000" b="1" dirty="0" smtClean="0">
                <a:solidFill>
                  <a:schemeClr val="tx1"/>
                </a:solidFill>
              </a:rPr>
              <a:t> АТРИОТ</a:t>
            </a:r>
            <a:br>
              <a:rPr lang="ru-RU" sz="2000" b="1" dirty="0" smtClean="0">
                <a:solidFill>
                  <a:schemeClr val="tx1"/>
                </a:solidFill>
              </a:rPr>
            </a:b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23978" y="2859782"/>
            <a:ext cx="7848872" cy="199452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Отрасль будут развивать люди, обладающие качественными фундаментальными  и профессиональными знаниями, практическими умениями, разносторонней эрудицией, корпоративной и общечеловеческой культурой, владеющие  </a:t>
            </a:r>
            <a:r>
              <a:rPr lang="ru-RU" b="1" dirty="0" err="1" smtClean="0"/>
              <a:t>межтранспортными</a:t>
            </a:r>
            <a:r>
              <a:rPr lang="ru-RU" b="1" dirty="0" smtClean="0"/>
              <a:t> компетенциями, способные осваивать новое, умеющие адаптироваться к сложным ситуациям, преданные профессии, корпорации и отрасли</a:t>
            </a:r>
            <a:endParaRPr lang="ru-RU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735546"/>
            <a:ext cx="7848872" cy="7560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000"/>
              </a:lnSpc>
            </a:pPr>
            <a:r>
              <a:rPr lang="ru-RU" sz="2000" b="1" dirty="0" smtClean="0">
                <a:solidFill>
                  <a:schemeClr val="tx1"/>
                </a:solidFill>
              </a:rPr>
              <a:t>Главное условие повышения кадрового потенциала отрасли –</a:t>
            </a:r>
          </a:p>
          <a:p>
            <a:pPr algn="ctr">
              <a:lnSpc>
                <a:spcPts val="2000"/>
              </a:lnSpc>
            </a:pPr>
            <a:r>
              <a:rPr lang="ru-RU" sz="2000" b="1" smtClean="0">
                <a:solidFill>
                  <a:srgbClr val="FF0000"/>
                </a:solidFill>
              </a:rPr>
              <a:t>непрерывное </a:t>
            </a:r>
            <a:r>
              <a:rPr lang="ru-RU" sz="2000" b="1" dirty="0" smtClean="0">
                <a:solidFill>
                  <a:srgbClr val="FF0000"/>
                </a:solidFill>
              </a:rPr>
              <a:t>обучение и обновление профессиональных компетенций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563638"/>
            <a:ext cx="2386528" cy="207285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Университетские</a:t>
            </a:r>
          </a:p>
          <a:p>
            <a:pPr algn="ctr"/>
            <a:r>
              <a:rPr lang="ru-RU" sz="2000" b="1" dirty="0"/>
              <a:t>к</a:t>
            </a:r>
            <a:r>
              <a:rPr lang="ru-RU" sz="2000" b="1" dirty="0" smtClean="0"/>
              <a:t>омплексы</a:t>
            </a:r>
          </a:p>
          <a:p>
            <a:pPr algn="ctr"/>
            <a:r>
              <a:rPr lang="ru-RU" sz="2000" b="1" dirty="0"/>
              <a:t>ж</a:t>
            </a:r>
            <a:r>
              <a:rPr lang="ru-RU" sz="2000" b="1" dirty="0" smtClean="0"/>
              <a:t>елезнодорожного</a:t>
            </a:r>
          </a:p>
          <a:p>
            <a:pPr algn="ctr"/>
            <a:r>
              <a:rPr lang="ru-RU" sz="2000" b="1" dirty="0" smtClean="0"/>
              <a:t>транспорта</a:t>
            </a:r>
            <a:endParaRPr lang="ru-RU" sz="20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23928" y="1563638"/>
            <a:ext cx="4104456" cy="3600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Гимназии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923928" y="1995686"/>
            <a:ext cx="4104456" cy="3600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Техникумы и колледжи. СПО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923928" y="2427734"/>
            <a:ext cx="4104456" cy="3600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Институты (факультеты). ВО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923928" y="2859782"/>
            <a:ext cx="4104456" cy="3600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Система ДПО (в том числе МБА)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923928" y="3291830"/>
            <a:ext cx="4104456" cy="3600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Аспирантуры и докторантуры</a:t>
            </a:r>
            <a:endParaRPr lang="ru-RU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2926080" y="1707654"/>
            <a:ext cx="853832" cy="15379"/>
          </a:xfrm>
          <a:prstGeom prst="straightConnector1">
            <a:avLst/>
          </a:prstGeom>
          <a:ln>
            <a:tailEnd type="triangle"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2934341" y="2139702"/>
            <a:ext cx="853832" cy="15379"/>
          </a:xfrm>
          <a:prstGeom prst="straightConnector1">
            <a:avLst/>
          </a:prstGeom>
          <a:ln>
            <a:tailEnd type="triangle"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2987824" y="2571750"/>
            <a:ext cx="853832" cy="15379"/>
          </a:xfrm>
          <a:prstGeom prst="straightConnector1">
            <a:avLst/>
          </a:prstGeom>
          <a:ln>
            <a:tailEnd type="triangle"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2987824" y="3003798"/>
            <a:ext cx="853832" cy="15379"/>
          </a:xfrm>
          <a:prstGeom prst="straightConnector1">
            <a:avLst/>
          </a:prstGeom>
          <a:ln>
            <a:tailEnd type="triangle"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2987824" y="3435846"/>
            <a:ext cx="853832" cy="15379"/>
          </a:xfrm>
          <a:prstGeom prst="straightConnector1">
            <a:avLst/>
          </a:prstGeom>
          <a:ln>
            <a:tailEnd type="triangle"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379189" y="3852516"/>
            <a:ext cx="7649195" cy="95801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tx1"/>
              </a:solidFill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Уникальная возможность </a:t>
            </a:r>
            <a:r>
              <a:rPr lang="ru-RU" b="1" dirty="0" smtClean="0">
                <a:solidFill>
                  <a:srgbClr val="FF0000"/>
                </a:solidFill>
              </a:rPr>
              <a:t>локализации: непрерывного обучения; обновления и повышения профессионального уровня </a:t>
            </a:r>
            <a:r>
              <a:rPr lang="ru-RU" b="1" dirty="0" smtClean="0">
                <a:solidFill>
                  <a:schemeClr val="tx1"/>
                </a:solidFill>
              </a:rPr>
              <a:t>на протяжении</a:t>
            </a:r>
          </a:p>
          <a:p>
            <a:pPr algn="ctr"/>
            <a:r>
              <a:rPr lang="ru-RU" b="1" dirty="0">
                <a:solidFill>
                  <a:schemeClr val="tx1"/>
                </a:solidFill>
              </a:rPr>
              <a:t>в</a:t>
            </a:r>
            <a:r>
              <a:rPr lang="ru-RU" b="1" dirty="0" smtClean="0">
                <a:solidFill>
                  <a:schemeClr val="tx1"/>
                </a:solidFill>
              </a:rPr>
              <a:t>сего </a:t>
            </a:r>
            <a:r>
              <a:rPr lang="ru-RU" b="1" dirty="0" smtClean="0">
                <a:solidFill>
                  <a:srgbClr val="FF0000"/>
                </a:solidFill>
              </a:rPr>
              <a:t>жизненного образовательного и трудового цикла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 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83849" y="756128"/>
            <a:ext cx="6028511" cy="14555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КРИТЕРИИ ПРЕСТИЖА ПРОФЕССИИ: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000" b="1" dirty="0" smtClean="0">
                <a:solidFill>
                  <a:srgbClr val="FF0000"/>
                </a:solidFill>
              </a:rPr>
              <a:t>Высокое качество </a:t>
            </a:r>
            <a:r>
              <a:rPr lang="ru-RU" sz="2000" b="1" dirty="0" smtClean="0">
                <a:solidFill>
                  <a:schemeClr val="tx1"/>
                </a:solidFill>
              </a:rPr>
              <a:t>профессиональной подготовки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000" b="1" dirty="0" smtClean="0">
                <a:solidFill>
                  <a:srgbClr val="FF0000"/>
                </a:solidFill>
              </a:rPr>
              <a:t>Востребованность</a:t>
            </a:r>
            <a:r>
              <a:rPr lang="ru-RU" sz="2000" b="1" dirty="0" smtClean="0">
                <a:solidFill>
                  <a:schemeClr val="tx1"/>
                </a:solidFill>
              </a:rPr>
              <a:t> специалистов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000" b="1" dirty="0" smtClean="0">
                <a:solidFill>
                  <a:srgbClr val="FF0000"/>
                </a:solidFill>
              </a:rPr>
              <a:t>Мобильность </a:t>
            </a:r>
            <a:r>
              <a:rPr lang="ru-RU" sz="2000" b="1" dirty="0" smtClean="0">
                <a:solidFill>
                  <a:schemeClr val="tx1"/>
                </a:solidFill>
              </a:rPr>
              <a:t>в структуре отрасли и корпораций</a:t>
            </a:r>
          </a:p>
        </p:txBody>
      </p:sp>
      <p:sp>
        <p:nvSpPr>
          <p:cNvPr id="4" name="Левая фигурная скобка 3"/>
          <p:cNvSpPr/>
          <p:nvPr/>
        </p:nvSpPr>
        <p:spPr>
          <a:xfrm rot="16200000">
            <a:off x="4788023" y="-668609"/>
            <a:ext cx="288033" cy="6048672"/>
          </a:xfrm>
          <a:prstGeom prst="leftBrace">
            <a:avLst/>
          </a:prstGeom>
          <a:effectLst>
            <a:glow rad="101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907703" y="2563206"/>
            <a:ext cx="6048673" cy="36004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Тождественные задачи для работодателей и вузов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907703" y="2931790"/>
            <a:ext cx="6048673" cy="2880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Современная учебно-научная и практическая база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907704" y="3219822"/>
            <a:ext cx="6048673" cy="2880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Инновационные образовательные технологии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907704" y="3507854"/>
            <a:ext cx="6048673" cy="2880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Отраслевые образовательные стандарты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907704" y="3795886"/>
            <a:ext cx="6048673" cy="2880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Совершенствование целевой подготовки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907704" y="4083918"/>
            <a:ext cx="6048673" cy="2880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Прогнозирование потребностей в кадрах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907704" y="4371950"/>
            <a:ext cx="6048673" cy="2880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Карьерная траектория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180</Words>
  <Application>Microsoft Office PowerPoint</Application>
  <PresentationFormat>Экран (16:9)</PresentationFormat>
  <Paragraphs>36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olkhovikov_d</dc:creator>
  <cp:lastModifiedBy>Андрей Николаевич</cp:lastModifiedBy>
  <cp:revision>22</cp:revision>
  <dcterms:created xsi:type="dcterms:W3CDTF">2014-04-17T10:21:49Z</dcterms:created>
  <dcterms:modified xsi:type="dcterms:W3CDTF">2015-06-25T09:19:34Z</dcterms:modified>
</cp:coreProperties>
</file>